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808080"/>
    <a:srgbClr val="66FF33"/>
    <a:srgbClr val="990099"/>
    <a:srgbClr val="FF00FF"/>
    <a:srgbClr val="FF0066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2017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год (тыс. руб.)</a:t>
            </a:r>
          </a:p>
        </c:rich>
      </c:tx>
      <c:layout>
        <c:manualLayout>
          <c:xMode val="edge"/>
          <c:yMode val="edge"/>
          <c:x val="0.39113863161586537"/>
          <c:y val="0"/>
        </c:manualLayout>
      </c:layout>
    </c:title>
    <c:plotArea>
      <c:layout>
        <c:manualLayout>
          <c:layoutTarget val="inner"/>
          <c:xMode val="edge"/>
          <c:yMode val="edge"/>
          <c:x val="0.11588854195574795"/>
          <c:y val="0.1940371653479224"/>
          <c:w val="0.7816281384234629"/>
          <c:h val="0.69162581309432247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Земельный налог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(тыс. руб.)</c:v>
                </c:pt>
              </c:strCache>
            </c:strRef>
          </c:tx>
          <c:dLbls>
            <c:dLbl>
              <c:idx val="0"/>
              <c:layout>
                <c:manualLayout>
                  <c:x val="9.1400286469463608E-3"/>
                  <c:y val="-0.1089480278309700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endParaRPr lang="ru-RU" sz="1200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Налог на доходы физических лиц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1942,2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7210503688199036E-2"/>
                  <c:y val="1.13504602774965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доходы от уплаты акцизов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1996,0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2035254929033595"/>
                  <c:y val="-8.764478341473264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аренда земли)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609,0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4.6645406214224896E-4"/>
                  <c:y val="-0.1367467173556977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Доходы от продажи земельных участков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2586,3</a:t>
                    </a:r>
                  </a:p>
                </c:rich>
              </c:tx>
              <c:spPr>
                <a:ln w="3175"/>
              </c:spPr>
              <c:showVal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10157241174816189"/>
                  <c:y val="0.134181950797737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безвозмездные поступления от других бюджетов</a:t>
                    </a:r>
                  </a:p>
                  <a:p>
                    <a:pPr>
                      <a:defRPr>
                        <a:solidFill>
                          <a:schemeClr val="accent5">
                            <a:lumMod val="50000"/>
                          </a:schemeClr>
                        </a:solidFill>
                      </a:defRPr>
                    </a:pPr>
                    <a:r>
                      <a:rPr lang="ru-RU" sz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50986,9</a:t>
                    </a:r>
                    <a:endParaRPr lang="en-US" sz="120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Земельный налог</c:v>
                </c:pt>
                <c:pt idx="7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1942.2</c:v>
                </c:pt>
                <c:pt idx="1">
                  <c:v>1996</c:v>
                </c:pt>
                <c:pt idx="2">
                  <c:v>152.5</c:v>
                </c:pt>
                <c:pt idx="3">
                  <c:v>63.4</c:v>
                </c:pt>
                <c:pt idx="4" formatCode="0.0">
                  <c:v>609</c:v>
                </c:pt>
                <c:pt idx="5">
                  <c:v>2586.3000000000002</c:v>
                </c:pt>
                <c:pt idx="6">
                  <c:v>5051.7</c:v>
                </c:pt>
                <c:pt idx="7">
                  <c:v>50986.9</c:v>
                </c:pt>
              </c:numCache>
            </c:numRef>
          </c:val>
        </c:ser>
        <c:gapWidth val="100"/>
        <c:axId val="59259136"/>
        <c:axId val="59297792"/>
      </c:barChart>
      <c:catAx>
        <c:axId val="59259136"/>
        <c:scaling>
          <c:orientation val="minMax"/>
        </c:scaling>
        <c:axPos val="b"/>
        <c:tickLblPos val="nextTo"/>
        <c:crossAx val="59297792"/>
        <c:crosses val="autoZero"/>
        <c:auto val="1"/>
        <c:lblAlgn val="ctr"/>
        <c:lblOffset val="100"/>
      </c:catAx>
      <c:valAx>
        <c:axId val="59297792"/>
        <c:scaling>
          <c:orientation val="minMax"/>
        </c:scaling>
        <c:axPos val="l"/>
        <c:majorGridlines/>
        <c:numFmt formatCode="General" sourceLinked="1"/>
        <c:tickLblPos val="nextTo"/>
        <c:crossAx val="5925913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14"/>
          <c:w val="0.77032565487303706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2017 год</c:v>
                </c:pt>
              </c:strCache>
            </c:strRef>
          </c:tx>
          <c:explosion val="15"/>
          <c:dPt>
            <c:idx val="3"/>
            <c:explosion val="18"/>
          </c:dPt>
          <c:dPt>
            <c:idx val="8"/>
            <c:explosion val="14"/>
          </c:dPt>
          <c:dLbls>
            <c:dLbl>
              <c:idx val="0"/>
              <c:layout>
                <c:manualLayout>
                  <c:x val="-4.0942476401343762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2987,5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35"/>
                  <c:y val="-8.662715927186544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174,4</a:t>
                    </a:r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2748427411703519"/>
                  <c:y val="8.563295155757105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12</a:t>
                    </a:r>
                  </a:p>
                  <a:p>
                    <a:r>
                      <a:rPr lang="ru-RU" sz="1200" dirty="0" smtClean="0"/>
                      <a:t> национальная безопасность и правоохранительная деятельность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8041677768350223"/>
                  <c:y val="0.2851084727959520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</a:t>
                    </a:r>
                  </a:p>
                  <a:p>
                    <a:r>
                      <a:rPr lang="ru-RU" sz="1200" dirty="0" smtClean="0"/>
                      <a:t>7203,7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9366240246115536E-2"/>
                  <c:y val="0.1256157324510840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</a:t>
                    </a:r>
                  </a:p>
                  <a:p>
                    <a:r>
                      <a:rPr lang="ru-RU" sz="1200" baseline="0" dirty="0" smtClean="0"/>
                      <a:t>50141,6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2493584783598283"/>
                  <c:y val="0.2633379540320435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образование</a:t>
                    </a:r>
                  </a:p>
                  <a:p>
                    <a:r>
                      <a:rPr lang="ru-RU" sz="1200" baseline="0" dirty="0" smtClean="0"/>
                      <a:t>20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0.21269060074937593"/>
                  <c:y val="8.466988516427469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1743,3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0.25475647740221585"/>
                  <c:y val="1.6730674706177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315,4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  <c:showLeaderLines val="1"/>
          </c:dLbls>
          <c:val>
            <c:numRef>
              <c:f>Лист1!$A$2:$A$10</c:f>
              <c:numCache>
                <c:formatCode>General</c:formatCode>
                <c:ptCount val="9"/>
                <c:pt idx="0">
                  <c:v>2987.5</c:v>
                </c:pt>
                <c:pt idx="1">
                  <c:v>174.4</c:v>
                </c:pt>
                <c:pt idx="2">
                  <c:v>12</c:v>
                </c:pt>
                <c:pt idx="3">
                  <c:v>7203.7</c:v>
                </c:pt>
                <c:pt idx="4">
                  <c:v>50141.599999999999</c:v>
                </c:pt>
                <c:pt idx="5">
                  <c:v>1743.3</c:v>
                </c:pt>
                <c:pt idx="6">
                  <c:v>20</c:v>
                </c:pt>
                <c:pt idx="7">
                  <c:v>315.39999999999998</c:v>
                </c:pt>
                <c:pt idx="8">
                  <c:v>650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 5051,7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Налог на имущество 152,5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0.43697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14775" y="4357718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Гос.пошлина</a:t>
          </a:r>
          <a:r>
            <a:rPr lang="ru-RU" sz="1100" dirty="0" smtClean="0"/>
            <a:t> 63,4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Отрицательные трансферты 650,0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irtau-adm.ru/content/administraciya/&#1076;&#1086;&#1082;&#1091;&#1084;&#1077;&#1085;&#1090;&#1099;/&#1088;&#1077;&#1096;&#1077;&#1085;&#1080;&#1103;2018/&#1056;&#1077;&#1096;&#1077;&#1085;&#1080;&#1077;%20&#8470;%206%20&#1086;&#1090;%2010.04.2018&#1075;%20&#1054;&#1041;%20&#1048;&#1057;&#1055;&#1054;&#1051;&#1053;&#1045;&#1053;&#1048;&#1048;%20&#1041;&#1070;&#1044;&#1046;&#1045;&#1058;&#1040;%20%20&#1047;&#1040;%202017&#1043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2017</a:t>
            </a:r>
            <a:r>
              <a:rPr lang="en-US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t="111"/>
          <a:stretch>
            <a:fillRect/>
          </a:stretch>
        </p:blipFill>
        <p:spPr bwMode="auto">
          <a:xfrm>
            <a:off x="0" y="6350"/>
            <a:ext cx="536416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К решению Совета народных депутатов Темиртауского городского поселения № 6 от 10.04.2018 г (на сайте Администрации Темиртауского городского поселения: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2017 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6006029"/>
              </p:ext>
            </p:extLst>
          </p:nvPr>
        </p:nvGraphicFramePr>
        <p:xfrm>
          <a:off x="395536" y="1988840"/>
          <a:ext cx="8424864" cy="440396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238311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2987,5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174,4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7203,7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50342,6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50141,6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1743,3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315,4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Отрицательные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63247,9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2017 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81557632"/>
              </p:ext>
            </p:extLst>
          </p:nvPr>
        </p:nvGraphicFramePr>
        <p:xfrm>
          <a:off x="428596" y="1428736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2017 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00034" y="1500174"/>
          <a:ext cx="5675324" cy="4289449"/>
        </p:xfrm>
        <a:graphic>
          <a:graphicData uri="http://schemas.openxmlformats.org/drawingml/2006/table">
            <a:tbl>
              <a:tblPr/>
              <a:tblGrid>
                <a:gridCol w="4287890"/>
                <a:gridCol w="1387434"/>
              </a:tblGrid>
              <a:tr h="5143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1872,6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2804,1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4932,4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1174734"/>
            <a:ext cx="2428892" cy="1754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575" y="300037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00061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2017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3912 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65 чел.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3,3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2643182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62438888"/>
              </p:ext>
            </p:extLst>
          </p:nvPr>
        </p:nvGraphicFramePr>
        <p:xfrm>
          <a:off x="214283" y="1000108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910473500"/>
              </p:ext>
            </p:extLst>
          </p:nvPr>
        </p:nvGraphicFramePr>
        <p:xfrm>
          <a:off x="323528" y="1412776"/>
          <a:ext cx="4968626" cy="470340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12401,1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5051,7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3195,3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50986,9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50213,2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63388,0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824" y="266739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2017 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1845</TotalTime>
  <Words>744</Words>
  <Application>Microsoft Office PowerPoint</Application>
  <PresentationFormat>Экран (4:3)</PresentationFormat>
  <Paragraphs>214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2017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2017 год (тыс. руб)</vt:lpstr>
      <vt:lpstr>Исполнение по расходам  Темиртауского городского поселения за 2017 год</vt:lpstr>
      <vt:lpstr>Исполнение расходов бюджета  Темиртауского городского поселения  за 2017 год</vt:lpstr>
      <vt:lpstr>Исполнение муниципальных программ  Темиртауского городского поселения  за 2017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229</cp:revision>
  <dcterms:created xsi:type="dcterms:W3CDTF">2015-05-27T07:54:06Z</dcterms:created>
  <dcterms:modified xsi:type="dcterms:W3CDTF">2018-04-16T04:26:43Z</dcterms:modified>
</cp:coreProperties>
</file>